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1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grpSp>
        <p:nvGrpSpPr>
          <p:cNvPr id="8" name="Group 7"/>
          <p:cNvGrpSpPr/>
          <p:nvPr/>
        </p:nvGrpSpPr>
        <p:grpSpPr>
          <a:xfrm>
            <a:off x="1331640" y="3717032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36712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1F39BC8-5DB7-43B7-94DC-DEAC5015907A}" type="datetimeFigureOut">
              <a:rPr lang="es-MX" smtClean="0"/>
              <a:t>14/01/2013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EBEF103-1113-491E-80DE-448A0F798C6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/>
          </p:cNvSpPr>
          <p:nvPr/>
        </p:nvSpPr>
        <p:spPr bwMode="auto">
          <a:xfrm>
            <a:off x="2406229" y="4938491"/>
            <a:ext cx="4274674" cy="60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s-MX" sz="4700" dirty="0">
                <a:latin typeface="Trebuchet MS" pitchFamily="34" charset="0"/>
              </a:rPr>
              <a:t>BIENVENIDOS </a:t>
            </a:r>
          </a:p>
        </p:txBody>
      </p:sp>
      <p:pic>
        <p:nvPicPr>
          <p:cNvPr id="5" name="4 Imagen" descr="LOGOACTI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8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908720"/>
            <a:ext cx="2679436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213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772816"/>
            <a:ext cx="813690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Trebuchet MS" pitchFamily="34" charset="0"/>
              </a:rPr>
              <a:t>Estas son algunas de las tendencias apuntadas por </a:t>
            </a:r>
            <a:r>
              <a:rPr lang="es-MX" sz="2400" dirty="0" err="1">
                <a:latin typeface="Trebuchet MS" pitchFamily="34" charset="0"/>
              </a:rPr>
              <a:t>Kuoni</a:t>
            </a:r>
            <a:r>
              <a:rPr lang="es-MX" sz="2400" dirty="0">
                <a:latin typeface="Trebuchet MS" pitchFamily="34" charset="0"/>
              </a:rPr>
              <a:t> en su informe para 2013, </a:t>
            </a:r>
            <a:r>
              <a:rPr lang="es-MX" sz="2400" dirty="0" smtClean="0">
                <a:latin typeface="Trebuchet MS" pitchFamily="34" charset="0"/>
              </a:rPr>
              <a:t>Desde </a:t>
            </a:r>
            <a:r>
              <a:rPr lang="es-MX" sz="2400" dirty="0">
                <a:latin typeface="Trebuchet MS" pitchFamily="34" charset="0"/>
              </a:rPr>
              <a:t>nuestra perspectiva, a pesar de que muchas de las tendencias no son a priori favorables a España, creo que para los mercados de corta y media distancia </a:t>
            </a:r>
            <a:r>
              <a:rPr lang="es-MX" sz="2400" b="1" dirty="0">
                <a:latin typeface="Trebuchet MS" pitchFamily="34" charset="0"/>
              </a:rPr>
              <a:t>nuestro país puede ser ese destino innovador, experiencial, con calidad de servicio, adaptado a las necesidades actuales, con productos de altísima calidad, con un uso intensivo de los medios sociales e Internet. ¿Lograremos ser o seguir siendo el gran destino de las clases medias? ¿Cómo lo veis vosotros? </a:t>
            </a:r>
            <a:endParaRPr lang="es-MX" sz="2400" dirty="0">
              <a:latin typeface="Trebuchet MS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4095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ACTI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762" y="1666528"/>
            <a:ext cx="26670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37381" y="4437112"/>
            <a:ext cx="7751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 algn="ctr" eaLnBrk="0" hangingPunct="0"/>
            <a:r>
              <a:rPr lang="es-ES" sz="1700" b="1" dirty="0" smtClean="0">
                <a:latin typeface="Palatino Linotype" pitchFamily="18" charset="0"/>
              </a:rPr>
              <a:t>Tels</a:t>
            </a:r>
            <a:r>
              <a:rPr lang="es-ES" sz="1700" b="1" dirty="0">
                <a:latin typeface="Palatino Linotype" pitchFamily="18" charset="0"/>
              </a:rPr>
              <a:t>. (998) </a:t>
            </a:r>
            <a:r>
              <a:rPr lang="es-ES" sz="1700" b="1" dirty="0" smtClean="0">
                <a:latin typeface="Palatino Linotype" pitchFamily="18" charset="0"/>
              </a:rPr>
              <a:t>884-88-20</a:t>
            </a:r>
            <a:r>
              <a:rPr lang="es-ES" sz="1700" b="1" dirty="0">
                <a:latin typeface="Palatino Linotype" pitchFamily="18" charset="0"/>
              </a:rPr>
              <a:t/>
            </a:r>
            <a:br>
              <a:rPr lang="es-ES" sz="1700" b="1" dirty="0">
                <a:latin typeface="Palatino Linotype" pitchFamily="18" charset="0"/>
              </a:rPr>
            </a:br>
            <a:r>
              <a:rPr lang="es-ES" sz="1700" b="1" dirty="0">
                <a:latin typeface="Palatino Linotype" pitchFamily="18" charset="0"/>
              </a:rPr>
              <a:t>Cancún, Q. Roo, México</a:t>
            </a:r>
            <a:br>
              <a:rPr lang="es-ES" sz="1700" b="1" dirty="0">
                <a:latin typeface="Palatino Linotype" pitchFamily="18" charset="0"/>
              </a:rPr>
            </a:br>
            <a:r>
              <a:rPr lang="es-ES" sz="1700" b="1" dirty="0">
                <a:latin typeface="Palatino Linotype" pitchFamily="18" charset="0"/>
              </a:rPr>
              <a:t>www.acticonsultores.com  /  asistente@acticonsultores.com</a:t>
            </a:r>
            <a:endParaRPr lang="es-MX" sz="1700" b="1" dirty="0">
              <a:latin typeface="Palatino Linotype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155031" y="5700762"/>
            <a:ext cx="4572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s-ES" sz="1700" b="1" dirty="0">
                <a:latin typeface="Palatino Linotype" pitchFamily="18" charset="0"/>
              </a:rPr>
              <a:t>Sergio E. González Rubiera</a:t>
            </a:r>
          </a:p>
          <a:p>
            <a:pPr algn="ctr" eaLnBrk="0" hangingPunct="0"/>
            <a:r>
              <a:rPr lang="es-ES" sz="1700" b="1" dirty="0">
                <a:latin typeface="Palatino Linotype" pitchFamily="18" charset="0"/>
              </a:rPr>
              <a:t>Director General</a:t>
            </a:r>
            <a:endParaRPr lang="es-MX" sz="17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63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3933056"/>
            <a:ext cx="6777318" cy="1731982"/>
          </a:xfrm>
        </p:spPr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TENDENCIAS DE VIAJE PARA 2013 </a:t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>SEGÚN KUONI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678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2204864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“There is no doubting the power of a holiday. It refreshes the parts that other remedies do not reach, and in these strained times, holidays are needed more than ever”  </a:t>
            </a:r>
            <a:r>
              <a:rPr lang="en-US" sz="3600" b="1" dirty="0" err="1"/>
              <a:t>Kuoni</a:t>
            </a:r>
            <a:r>
              <a:rPr lang="en-US" sz="3600" b="1" dirty="0"/>
              <a:t> Travel Trends Report 2013</a:t>
            </a:r>
            <a:endParaRPr lang="en-US" sz="3600" b="1" dirty="0"/>
          </a:p>
          <a:p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528229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1556792"/>
            <a:ext cx="85689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Trebuchet MS" pitchFamily="34" charset="0"/>
                <a:cs typeface="Arial" pitchFamily="34" charset="0"/>
              </a:rPr>
              <a:t>Un año más, y ya van más de 30 ediciones, </a:t>
            </a:r>
            <a:r>
              <a:rPr lang="es-MX" sz="2400" b="1" dirty="0">
                <a:latin typeface="Trebuchet MS" pitchFamily="34" charset="0"/>
                <a:cs typeface="Arial" pitchFamily="34" charset="0"/>
              </a:rPr>
              <a:t>el gran operador suizo KUONI ha presentado su informe de tendencias de viaje para este año recién estrenado. </a:t>
            </a:r>
            <a:r>
              <a:rPr lang="es-MX" sz="2400" dirty="0">
                <a:latin typeface="Trebuchet MS" pitchFamily="34" charset="0"/>
                <a:cs typeface="Arial" pitchFamily="34" charset="0"/>
              </a:rPr>
              <a:t>Como primeras </a:t>
            </a:r>
            <a:r>
              <a:rPr lang="es-MX" sz="2400" b="1" dirty="0">
                <a:latin typeface="Trebuchet MS" pitchFamily="34" charset="0"/>
                <a:cs typeface="Arial" pitchFamily="34" charset="0"/>
              </a:rPr>
              <a:t>grandes tendencias actuales</a:t>
            </a:r>
            <a:r>
              <a:rPr lang="es-MX" sz="2400" dirty="0">
                <a:latin typeface="Trebuchet MS" pitchFamily="34" charset="0"/>
                <a:cs typeface="Arial" pitchFamily="34" charset="0"/>
              </a:rPr>
              <a:t>, </a:t>
            </a:r>
            <a:r>
              <a:rPr lang="es-MX" sz="2400" dirty="0" err="1">
                <a:latin typeface="Trebuchet MS" pitchFamily="34" charset="0"/>
                <a:cs typeface="Arial" pitchFamily="34" charset="0"/>
              </a:rPr>
              <a:t>Kuoni</a:t>
            </a:r>
            <a:r>
              <a:rPr lang="es-MX" sz="2400" dirty="0">
                <a:latin typeface="Trebuchet MS" pitchFamily="34" charset="0"/>
                <a:cs typeface="Arial" pitchFamily="34" charset="0"/>
              </a:rPr>
              <a:t> habla de las siguientes</a:t>
            </a:r>
            <a:r>
              <a:rPr lang="es-MX" sz="2400" dirty="0" smtClean="0">
                <a:latin typeface="Trebuchet MS" pitchFamily="34" charset="0"/>
                <a:cs typeface="Arial" pitchFamily="34" charset="0"/>
              </a:rPr>
              <a:t>:</a:t>
            </a:r>
          </a:p>
          <a:p>
            <a:endParaRPr lang="es-MX" sz="2400" dirty="0">
              <a:latin typeface="Trebuchet MS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dirty="0">
                <a:latin typeface="Trebuchet MS" pitchFamily="34" charset="0"/>
                <a:cs typeface="Arial" pitchFamily="34" charset="0"/>
              </a:rPr>
              <a:t>Los viajeros quieren probar diferentes tipos de vacaciones a lo largo del año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dirty="0">
                <a:latin typeface="Trebuchet MS" pitchFamily="34" charset="0"/>
                <a:cs typeface="Arial" pitchFamily="34" charset="0"/>
              </a:rPr>
              <a:t>Buscan experiencias auténticas, tocar y saborear culturas locales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dirty="0">
                <a:latin typeface="Trebuchet MS" pitchFamily="34" charset="0"/>
                <a:cs typeface="Arial" pitchFamily="34" charset="0"/>
              </a:rPr>
              <a:t>La demanda por el todo incluido sigue vigente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dirty="0">
                <a:latin typeface="Trebuchet MS" pitchFamily="34" charset="0"/>
                <a:cs typeface="Arial" pitchFamily="34" charset="0"/>
              </a:rPr>
              <a:t>Las redes sociales nos han hecho a todos viajeros más experimentados, lo que eleva aún más la exigencia a los y las agentes de viajes</a:t>
            </a:r>
          </a:p>
          <a:p>
            <a:pPr marL="285750" indent="-285750">
              <a:buFont typeface="Wingdings" pitchFamily="2" charset="2"/>
              <a:buChar char="q"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436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1" y="1700808"/>
            <a:ext cx="7920881" cy="38778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>
                <a:latin typeface="Trebuchet MS" pitchFamily="34" charset="0"/>
                <a:cs typeface="Arial" pitchFamily="34" charset="0"/>
              </a:rPr>
              <a:t>Hablando de destinos, de nuevo </a:t>
            </a:r>
            <a:r>
              <a:rPr lang="es-MX" sz="3200" b="1" dirty="0">
                <a:latin typeface="Trebuchet MS" pitchFamily="34" charset="0"/>
                <a:cs typeface="Arial" pitchFamily="34" charset="0"/>
              </a:rPr>
              <a:t>el archipiélago de las Maldivas es el destino número 1 para </a:t>
            </a:r>
            <a:r>
              <a:rPr lang="es-MX" sz="3200" b="1" dirty="0" err="1">
                <a:latin typeface="Trebuchet MS" pitchFamily="34" charset="0"/>
                <a:cs typeface="Arial" pitchFamily="34" charset="0"/>
              </a:rPr>
              <a:t>Kuoni</a:t>
            </a:r>
            <a:r>
              <a:rPr lang="es-MX" sz="3200" b="1" dirty="0">
                <a:latin typeface="Trebuchet MS" pitchFamily="34" charset="0"/>
                <a:cs typeface="Arial" pitchFamily="34" charset="0"/>
              </a:rPr>
              <a:t>.</a:t>
            </a:r>
            <a:r>
              <a:rPr lang="es-MX" sz="3200" dirty="0">
                <a:latin typeface="Trebuchet MS" pitchFamily="34" charset="0"/>
                <a:cs typeface="Arial" pitchFamily="34" charset="0"/>
              </a:rPr>
              <a:t> Para 2013, el Top10 de destinos no incluye ningún país europeo y solo dos de los diez primeros países del mundo por número de turistas (EE.UU. y Malasia):</a:t>
            </a:r>
          </a:p>
          <a:p>
            <a:pPr algn="just"/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40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572485"/>
              </p:ext>
            </p:extLst>
          </p:nvPr>
        </p:nvGraphicFramePr>
        <p:xfrm>
          <a:off x="1547664" y="1772816"/>
          <a:ext cx="6096000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2999656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2400" dirty="0" smtClean="0"/>
                        <a:t>2012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400" dirty="0" smtClean="0"/>
                        <a:t>2013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1.- </a:t>
                      </a:r>
                      <a:r>
                        <a:rPr lang="es-MX" sz="2000" dirty="0" err="1" smtClean="0"/>
                        <a:t>Maldives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1.- </a:t>
                      </a:r>
                      <a:r>
                        <a:rPr lang="es-MX" sz="2000" dirty="0" err="1" smtClean="0"/>
                        <a:t>Maldives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2.- </a:t>
                      </a:r>
                      <a:r>
                        <a:rPr lang="es-MX" sz="2000" dirty="0" err="1" smtClean="0"/>
                        <a:t>Thailand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2.- </a:t>
                      </a:r>
                      <a:r>
                        <a:rPr lang="es-MX" sz="2000" dirty="0" err="1" smtClean="0"/>
                        <a:t>Thailand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3.- Sri</a:t>
                      </a:r>
                      <a:r>
                        <a:rPr lang="es-MX" sz="2000" baseline="0" dirty="0" smtClean="0"/>
                        <a:t> Lanka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3.- Sri</a:t>
                      </a:r>
                      <a:r>
                        <a:rPr lang="es-MX" sz="2000" baseline="0" dirty="0" smtClean="0"/>
                        <a:t> Lanka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4.- USA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4.- USA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5.-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United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Arab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Emirates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5.-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United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Arab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Emirates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6.- </a:t>
                      </a:r>
                      <a:r>
                        <a:rPr lang="es-MX" sz="2000" dirty="0" err="1" smtClean="0"/>
                        <a:t>Mauritius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6.- </a:t>
                      </a:r>
                      <a:r>
                        <a:rPr lang="es-MX" sz="2000" dirty="0" err="1" smtClean="0"/>
                        <a:t>Mauritius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7.-Barbados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/>
                        <a:t>7.-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Malaysla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8.-St</a:t>
                      </a:r>
                      <a:r>
                        <a:rPr lang="es-MX" sz="2000" baseline="0" dirty="0" smtClean="0"/>
                        <a:t> Lucia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/>
                        <a:t>8.-Barbados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9.- </a:t>
                      </a:r>
                      <a:r>
                        <a:rPr lang="es-MX" sz="2000" dirty="0" err="1" smtClean="0"/>
                        <a:t>Italy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9.- </a:t>
                      </a:r>
                      <a:r>
                        <a:rPr lang="es-MX" sz="2000" dirty="0" err="1" smtClean="0"/>
                        <a:t>Singapore</a:t>
                      </a:r>
                      <a:endParaRPr lang="es-MX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10.-</a:t>
                      </a:r>
                      <a:r>
                        <a:rPr lang="es-MX" sz="2000" baseline="0" dirty="0" smtClean="0"/>
                        <a:t> </a:t>
                      </a:r>
                      <a:r>
                        <a:rPr lang="es-MX" sz="2000" baseline="0" dirty="0" err="1" smtClean="0"/>
                        <a:t>Malaysla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 smtClean="0"/>
                        <a:t>10.-St</a:t>
                      </a:r>
                      <a:r>
                        <a:rPr lang="es-MX" sz="2000" baseline="0" dirty="0" smtClean="0"/>
                        <a:t> Lucia</a:t>
                      </a:r>
                      <a:endParaRPr lang="es-MX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03648" y="62068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DESTINATIONS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68412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97404" y="2420888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 smtClean="0">
                <a:latin typeface="Trebuchet MS" pitchFamily="34" charset="0"/>
              </a:rPr>
              <a:t>Mind</a:t>
            </a:r>
            <a:r>
              <a:rPr lang="es-MX" b="1" i="1" dirty="0">
                <a:latin typeface="Trebuchet MS" pitchFamily="34" charset="0"/>
              </a:rPr>
              <a:t>, </a:t>
            </a:r>
            <a:r>
              <a:rPr lang="es-MX" b="1" i="1" dirty="0" err="1">
                <a:latin typeface="Trebuchet MS" pitchFamily="34" charset="0"/>
              </a:rPr>
              <a:t>Body</a:t>
            </a:r>
            <a:r>
              <a:rPr lang="es-MX" b="1" i="1" dirty="0">
                <a:latin typeface="Trebuchet MS" pitchFamily="34" charset="0"/>
              </a:rPr>
              <a:t> &amp; </a:t>
            </a:r>
            <a:r>
              <a:rPr lang="es-MX" b="1" i="1" dirty="0" err="1">
                <a:latin typeface="Trebuchet MS" pitchFamily="34" charset="0"/>
              </a:rPr>
              <a:t>Soul</a:t>
            </a:r>
            <a:r>
              <a:rPr lang="es-MX" b="1" dirty="0">
                <a:latin typeface="Trebuchet MS" pitchFamily="34" charset="0"/>
              </a:rPr>
              <a:t>: </a:t>
            </a:r>
            <a:r>
              <a:rPr lang="es-MX" dirty="0">
                <a:latin typeface="Trebuchet MS" pitchFamily="34" charset="0"/>
              </a:rPr>
              <a:t>Para el descanso de la mente, cuerpo y alma.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>
                <a:latin typeface="Trebuchet MS" pitchFamily="34" charset="0"/>
              </a:rPr>
              <a:t>Away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from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it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all</a:t>
            </a:r>
            <a:r>
              <a:rPr lang="es-MX" b="1" dirty="0">
                <a:latin typeface="Trebuchet MS" pitchFamily="34" charset="0"/>
              </a:rPr>
              <a:t>: </a:t>
            </a:r>
            <a:r>
              <a:rPr lang="es-MX" dirty="0">
                <a:latin typeface="Trebuchet MS" pitchFamily="34" charset="0"/>
              </a:rPr>
              <a:t>Una escapada relajante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>
                <a:latin typeface="Trebuchet MS" pitchFamily="34" charset="0"/>
              </a:rPr>
              <a:t>Time </a:t>
            </a:r>
            <a:r>
              <a:rPr lang="es-MX" b="1" i="1" dirty="0" err="1">
                <a:latin typeface="Trebuchet MS" pitchFamily="34" charset="0"/>
              </a:rPr>
              <a:t>together</a:t>
            </a:r>
            <a:r>
              <a:rPr lang="es-MX" b="1" dirty="0">
                <a:latin typeface="Trebuchet MS" pitchFamily="34" charset="0"/>
              </a:rPr>
              <a:t>: </a:t>
            </a:r>
            <a:r>
              <a:rPr lang="es-MX" dirty="0">
                <a:latin typeface="Trebuchet MS" pitchFamily="34" charset="0"/>
              </a:rPr>
              <a:t>Un viaje para pasar tiempo juntos, en el que el relax y el rejuvenecimiento son parte esencial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>
                <a:latin typeface="Trebuchet MS" pitchFamily="34" charset="0"/>
              </a:rPr>
              <a:t>For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Families</a:t>
            </a:r>
            <a:r>
              <a:rPr lang="es-MX" dirty="0">
                <a:latin typeface="Trebuchet MS" pitchFamily="34" charset="0"/>
              </a:rPr>
              <a:t>: Un lugar en el que los niños estarán contentos durante horas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>
                <a:latin typeface="Trebuchet MS" pitchFamily="34" charset="0"/>
              </a:rPr>
              <a:t>Holiday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with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Friends</a:t>
            </a:r>
            <a:r>
              <a:rPr lang="es-MX" dirty="0">
                <a:latin typeface="Trebuchet MS" pitchFamily="34" charset="0"/>
              </a:rPr>
              <a:t>: Un viaje que ofrece múltiples instalaciones para el ocio, el deporte y el entretenimiento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>
                <a:latin typeface="Trebuchet MS" pitchFamily="34" charset="0"/>
              </a:rPr>
              <a:t>Sun</a:t>
            </a:r>
            <a:r>
              <a:rPr lang="es-MX" b="1" i="1" dirty="0">
                <a:latin typeface="Trebuchet MS" pitchFamily="34" charset="0"/>
              </a:rPr>
              <a:t> &amp; </a:t>
            </a:r>
            <a:r>
              <a:rPr lang="es-MX" b="1" i="1" dirty="0" err="1">
                <a:latin typeface="Trebuchet MS" pitchFamily="34" charset="0"/>
              </a:rPr>
              <a:t>Socialising</a:t>
            </a:r>
            <a:r>
              <a:rPr lang="es-MX" dirty="0">
                <a:latin typeface="Trebuchet MS" pitchFamily="34" charset="0"/>
              </a:rPr>
              <a:t>: Un viaje que ofrece un lugar perfecto para tomar el sol y, por la tarde disfrutar de la fiesta en bares y restaurantes.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>
                <a:latin typeface="Trebuchet MS" pitchFamily="34" charset="0"/>
              </a:rPr>
              <a:t>I </a:t>
            </a:r>
            <a:r>
              <a:rPr lang="es-MX" b="1" i="1" dirty="0" err="1">
                <a:latin typeface="Trebuchet MS" pitchFamily="34" charset="0"/>
              </a:rPr>
              <a:t>want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it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all</a:t>
            </a:r>
            <a:r>
              <a:rPr lang="es-MX" dirty="0">
                <a:latin typeface="Trebuchet MS" pitchFamily="34" charset="0"/>
              </a:rPr>
              <a:t>: Unas vacaciones que lo tienen todo, desde actividades excitantes, cultura, compras, spas, etc.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>
                <a:latin typeface="Trebuchet MS" pitchFamily="34" charset="0"/>
              </a:rPr>
              <a:t>Explore &amp; </a:t>
            </a:r>
            <a:r>
              <a:rPr lang="es-MX" b="1" i="1" dirty="0" err="1">
                <a:latin typeface="Trebuchet MS" pitchFamily="34" charset="0"/>
              </a:rPr>
              <a:t>Discover</a:t>
            </a:r>
            <a:r>
              <a:rPr lang="es-MX" dirty="0">
                <a:latin typeface="Trebuchet MS" pitchFamily="34" charset="0"/>
              </a:rPr>
              <a:t>: Destinos que ofrecen aventuras para los más activos.</a:t>
            </a:r>
          </a:p>
          <a:p>
            <a:pPr marL="342900" indent="-342900">
              <a:buFont typeface="+mj-lt"/>
              <a:buAutoNum type="arabicPeriod"/>
            </a:pPr>
            <a:r>
              <a:rPr lang="es-MX" b="1" i="1" dirty="0" err="1">
                <a:latin typeface="Trebuchet MS" pitchFamily="34" charset="0"/>
              </a:rPr>
              <a:t>Go</a:t>
            </a:r>
            <a:r>
              <a:rPr lang="es-MX" b="1" i="1" dirty="0">
                <a:latin typeface="Trebuchet MS" pitchFamily="34" charset="0"/>
              </a:rPr>
              <a:t> </a:t>
            </a:r>
            <a:r>
              <a:rPr lang="es-MX" b="1" i="1" dirty="0" err="1">
                <a:latin typeface="Trebuchet MS" pitchFamily="34" charset="0"/>
              </a:rPr>
              <a:t>Beyond</a:t>
            </a:r>
            <a:r>
              <a:rPr lang="es-MX" dirty="0">
                <a:latin typeface="Trebuchet MS" pitchFamily="34" charset="0"/>
              </a:rPr>
              <a:t>: Unas vacaciones en territorios menos transitados, con menos infraestructura turística pero llenos de novedad y sorpresas.</a:t>
            </a:r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1560274"/>
            <a:ext cx="84547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Trebuchet MS" pitchFamily="34" charset="0"/>
              </a:rPr>
              <a:t>Y dado que </a:t>
            </a:r>
            <a:r>
              <a:rPr lang="es-MX" sz="2000" b="1" dirty="0">
                <a:latin typeface="Trebuchet MS" pitchFamily="34" charset="0"/>
              </a:rPr>
              <a:t>los viajes son una necesidad de carácter emocional</a:t>
            </a:r>
            <a:r>
              <a:rPr lang="es-MX" sz="2000" dirty="0">
                <a:latin typeface="Trebuchet MS" pitchFamily="34" charset="0"/>
              </a:rPr>
              <a:t>, alejada de la clásica categorización por estrellas, </a:t>
            </a:r>
            <a:r>
              <a:rPr lang="es-MX" sz="2000" dirty="0" err="1">
                <a:latin typeface="Trebuchet MS" pitchFamily="34" charset="0"/>
              </a:rPr>
              <a:t>Kuoni</a:t>
            </a:r>
            <a:r>
              <a:rPr lang="es-MX" sz="2000" dirty="0">
                <a:latin typeface="Trebuchet MS" pitchFamily="34" charset="0"/>
              </a:rPr>
              <a:t> ha estructurado su portafolio en nueve diferentes estilos de viaje:</a:t>
            </a:r>
          </a:p>
          <a:p>
            <a:endParaRPr lang="es-MX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227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1772816"/>
            <a:ext cx="80648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s-MX" sz="2000" b="1" dirty="0" smtClean="0">
                <a:latin typeface="Trebuchet MS" pitchFamily="34" charset="0"/>
              </a:rPr>
              <a:t>Social </a:t>
            </a:r>
            <a:r>
              <a:rPr lang="es-MX" sz="2000" b="1" dirty="0">
                <a:latin typeface="Trebuchet MS" pitchFamily="34" charset="0"/>
              </a:rPr>
              <a:t>media: </a:t>
            </a:r>
            <a:r>
              <a:rPr lang="es-MX" sz="2000" dirty="0">
                <a:latin typeface="Trebuchet MS" pitchFamily="34" charset="0"/>
              </a:rPr>
              <a:t>La importancia de leer comentarios sobre destinos y alojamientos en plataformas como </a:t>
            </a:r>
            <a:r>
              <a:rPr lang="es-MX" sz="2000" dirty="0" err="1">
                <a:latin typeface="Trebuchet MS" pitchFamily="34" charset="0"/>
              </a:rPr>
              <a:t>TripAdvisor</a:t>
            </a:r>
            <a:r>
              <a:rPr lang="es-MX" sz="2000" dirty="0">
                <a:latin typeface="Trebuchet MS" pitchFamily="34" charset="0"/>
              </a:rPr>
              <a:t> o la capacidad de influencia de los blogs de viajes.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sz="2000" b="1" dirty="0">
                <a:latin typeface="Trebuchet MS" pitchFamily="34" charset="0"/>
              </a:rPr>
              <a:t>Lujo: </a:t>
            </a:r>
            <a:r>
              <a:rPr lang="es-MX" sz="2000" dirty="0">
                <a:latin typeface="Trebuchet MS" pitchFamily="34" charset="0"/>
              </a:rPr>
              <a:t>El lujo se acercará cada vez más a poder disfrutar de experiencias viajeras diseñadas plenamente a medida del viajero. También se apunta a que los resorts de lujo que previamente habían tratado de alejar a las familias con niños, ahora se adecúan con instalaciones acordes a clientes de alto poder adquisitivo que desean viajar en familia.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sz="2000" b="1" dirty="0">
                <a:latin typeface="Trebuchet MS" pitchFamily="34" charset="0"/>
              </a:rPr>
              <a:t>La nueva norma: </a:t>
            </a:r>
            <a:r>
              <a:rPr lang="es-MX" sz="2000" dirty="0">
                <a:latin typeface="Trebuchet MS" pitchFamily="34" charset="0"/>
              </a:rPr>
              <a:t>Los clientes son conscientes de la situación económica y tratan de obtener los mejores productos a menor precio. Es por ello que </a:t>
            </a:r>
            <a:r>
              <a:rPr lang="es-MX" sz="2000" dirty="0" err="1">
                <a:latin typeface="Trebuchet MS" pitchFamily="34" charset="0"/>
              </a:rPr>
              <a:t>Kuoni</a:t>
            </a:r>
            <a:r>
              <a:rPr lang="es-MX" sz="2000" dirty="0">
                <a:latin typeface="Trebuchet MS" pitchFamily="34" charset="0"/>
              </a:rPr>
              <a:t> ha lanzado su nueva marca </a:t>
            </a:r>
            <a:r>
              <a:rPr lang="es-MX" sz="2000" b="1" dirty="0">
                <a:latin typeface="Trebuchet MS" pitchFamily="34" charset="0"/>
              </a:rPr>
              <a:t>Smart</a:t>
            </a:r>
            <a:r>
              <a:rPr lang="es-MX" b="1" dirty="0">
                <a:latin typeface="Trebuchet MS" pitchFamily="34" charset="0"/>
              </a:rPr>
              <a:t>.</a:t>
            </a:r>
            <a:endParaRPr lang="es-MX" dirty="0">
              <a:latin typeface="Trebuchet MS" pitchFamily="34" charset="0"/>
            </a:endParaRPr>
          </a:p>
          <a:p>
            <a:endParaRPr lang="es-MX" dirty="0">
              <a:latin typeface="Trebuchet MS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42888" y="476672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latin typeface="Trebuchet MS" pitchFamily="34" charset="0"/>
              </a:rPr>
              <a:t>Por último, </a:t>
            </a:r>
            <a:r>
              <a:rPr lang="es-MX" sz="2000" b="1" dirty="0" err="1">
                <a:latin typeface="Trebuchet MS" pitchFamily="34" charset="0"/>
              </a:rPr>
              <a:t>Kuoni</a:t>
            </a:r>
            <a:r>
              <a:rPr lang="es-MX" sz="2000" b="1" dirty="0">
                <a:latin typeface="Trebuchet MS" pitchFamily="34" charset="0"/>
              </a:rPr>
              <a:t> también nos aporta su visión sobre las tendencias que se consolidarán en este 2013:</a:t>
            </a:r>
            <a:endParaRPr lang="es-MX" sz="2000" dirty="0">
              <a:latin typeface="Trebuchet MS" pitchFamily="34" charset="0"/>
            </a:endParaRPr>
          </a:p>
          <a:p>
            <a:endParaRPr lang="es-MX" sz="20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6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628800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s-MX" b="1" dirty="0">
                <a:latin typeface="Trebuchet MS" pitchFamily="34" charset="0"/>
              </a:rPr>
              <a:t>Experiencias: </a:t>
            </a:r>
            <a:r>
              <a:rPr lang="es-MX" dirty="0">
                <a:latin typeface="Trebuchet MS" pitchFamily="34" charset="0"/>
              </a:rPr>
              <a:t>Los clientes quieren “meterse en la piel” de los destinos, vivirlos como un local. Quieren experiencias auténticas. Esto impacta más en los hoteles, restaurants y operadores pero también a los comercios según el informe </a:t>
            </a:r>
            <a:r>
              <a:rPr lang="es-MX" i="1" dirty="0" err="1">
                <a:latin typeface="Trebuchet MS" pitchFamily="34" charset="0"/>
              </a:rPr>
              <a:t>Luxury</a:t>
            </a:r>
            <a:r>
              <a:rPr lang="es-MX" i="1" dirty="0">
                <a:latin typeface="Trebuchet MS" pitchFamily="34" charset="0"/>
              </a:rPr>
              <a:t> </a:t>
            </a:r>
            <a:r>
              <a:rPr lang="es-MX" i="1" dirty="0" err="1">
                <a:latin typeface="Trebuchet MS" pitchFamily="34" charset="0"/>
              </a:rPr>
              <a:t>Briefing</a:t>
            </a:r>
            <a:r>
              <a:rPr lang="es-MX" i="1" dirty="0">
                <a:latin typeface="Trebuchet MS" pitchFamily="34" charset="0"/>
              </a:rPr>
              <a:t> </a:t>
            </a:r>
            <a:r>
              <a:rPr lang="es-MX" i="1" dirty="0" err="1">
                <a:latin typeface="Trebuchet MS" pitchFamily="34" charset="0"/>
              </a:rPr>
              <a:t>Trends</a:t>
            </a:r>
            <a:r>
              <a:rPr lang="es-MX" dirty="0">
                <a:latin typeface="Trebuchet MS" pitchFamily="34" charset="0"/>
              </a:rPr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b="1" dirty="0" err="1">
                <a:latin typeface="Trebuchet MS" pitchFamily="34" charset="0"/>
              </a:rPr>
              <a:t>Girlfriend</a:t>
            </a:r>
            <a:r>
              <a:rPr lang="es-MX" b="1" dirty="0">
                <a:latin typeface="Trebuchet MS" pitchFamily="34" charset="0"/>
              </a:rPr>
              <a:t> </a:t>
            </a:r>
            <a:r>
              <a:rPr lang="es-MX" b="1" dirty="0" err="1">
                <a:latin typeface="Trebuchet MS" pitchFamily="34" charset="0"/>
              </a:rPr>
              <a:t>power</a:t>
            </a:r>
            <a:r>
              <a:rPr lang="es-MX" b="1" dirty="0">
                <a:latin typeface="Trebuchet MS" pitchFamily="34" charset="0"/>
              </a:rPr>
              <a:t>: </a:t>
            </a:r>
            <a:r>
              <a:rPr lang="es-MX" dirty="0">
                <a:latin typeface="Trebuchet MS" pitchFamily="34" charset="0"/>
              </a:rPr>
              <a:t>Se denota el incremento de los grupos de viaje compuestos únicamente por mujeres, superior a los hombres. Escapadas urbanas, de shopping, spas….mujeres sin hijos, sin hipoteca, de mediana edad y con poder adquisitivo notable.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b="1" dirty="0">
                <a:latin typeface="Trebuchet MS" pitchFamily="34" charset="0"/>
              </a:rPr>
              <a:t>Servicio: </a:t>
            </a:r>
            <a:r>
              <a:rPr lang="es-MX" dirty="0">
                <a:latin typeface="Trebuchet MS" pitchFamily="34" charset="0"/>
              </a:rPr>
              <a:t>No hay sustitutivo del servicio de calidad y los clientes esperan ahora niveles de calidad de servicio aún superior, como elemento diferenciador entre establecimientos.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b="1" dirty="0">
                <a:latin typeface="Trebuchet MS" pitchFamily="34" charset="0"/>
              </a:rPr>
              <a:t>Innovación: </a:t>
            </a:r>
            <a:r>
              <a:rPr lang="es-MX" dirty="0" err="1">
                <a:latin typeface="Trebuchet MS" pitchFamily="34" charset="0"/>
              </a:rPr>
              <a:t>Kuoni</a:t>
            </a:r>
            <a:r>
              <a:rPr lang="es-MX" dirty="0">
                <a:latin typeface="Trebuchet MS" pitchFamily="34" charset="0"/>
              </a:rPr>
              <a:t> ha seguido innovando en el diseño de sus propuestas, segmentando marcas, diversificando productos, etc.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s-MX" b="1" dirty="0">
                <a:latin typeface="Trebuchet MS" pitchFamily="34" charset="0"/>
              </a:rPr>
              <a:t>Turismo responsable: </a:t>
            </a:r>
            <a:r>
              <a:rPr lang="es-MX" dirty="0">
                <a:latin typeface="Trebuchet MS" pitchFamily="34" charset="0"/>
              </a:rPr>
              <a:t>Los viajeros tienen una consciencia creciente sobre el respeto al planeta y las nuevas generaciones X e Y son todavía más conscientes de ello. En este sentido, los viajes solidarios o </a:t>
            </a:r>
            <a:r>
              <a:rPr lang="es-MX" dirty="0" err="1">
                <a:latin typeface="Trebuchet MS" pitchFamily="34" charset="0"/>
              </a:rPr>
              <a:t>volunturismo</a:t>
            </a:r>
            <a:r>
              <a:rPr lang="es-MX" dirty="0">
                <a:latin typeface="Trebuchet MS" pitchFamily="34" charset="0"/>
              </a:rPr>
              <a:t> serán una tendencia al alza.</a:t>
            </a:r>
          </a:p>
          <a:p>
            <a:pPr algn="just"/>
            <a:endParaRPr lang="es-MX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9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295</TotalTime>
  <Words>790</Words>
  <Application>Microsoft Office PowerPoint</Application>
  <PresentationFormat>Presentación en pantalla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Cartoné</vt:lpstr>
      <vt:lpstr>Presentación de PowerPoint</vt:lpstr>
      <vt:lpstr>TENDENCIAS DE VIAJE PARA 2013    SEGÚN KUONI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ACTI-CONSULTORES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ACTI01</dc:creator>
  <cp:lastModifiedBy>ACTI01</cp:lastModifiedBy>
  <cp:revision>15</cp:revision>
  <dcterms:created xsi:type="dcterms:W3CDTF">2012-12-02T01:06:01Z</dcterms:created>
  <dcterms:modified xsi:type="dcterms:W3CDTF">2013-01-14T22:16:18Z</dcterms:modified>
</cp:coreProperties>
</file>